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458" r:id="rId3"/>
    <p:sldId id="465" r:id="rId4"/>
    <p:sldId id="446" r:id="rId5"/>
    <p:sldId id="470" r:id="rId6"/>
    <p:sldId id="471" r:id="rId7"/>
    <p:sldId id="472" r:id="rId8"/>
    <p:sldId id="443" r:id="rId9"/>
    <p:sldId id="463" r:id="rId10"/>
    <p:sldId id="464" r:id="rId11"/>
    <p:sldId id="473" r:id="rId12"/>
    <p:sldId id="47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3946"/>
    <a:srgbClr val="A71930"/>
    <a:srgbClr val="002D3D"/>
    <a:srgbClr val="B81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2079" autoAdjust="0"/>
  </p:normalViewPr>
  <p:slideViewPr>
    <p:cSldViewPr>
      <p:cViewPr>
        <p:scale>
          <a:sx n="94" d="100"/>
          <a:sy n="94" d="100"/>
        </p:scale>
        <p:origin x="-14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0A0AD-ADA2-4715-AD13-11C2601604CE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74012-B58D-4C44-B3D9-B483A0938A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3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74012-B58D-4C44-B3D9-B483A0938AF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1DED-5C5B-4934-BC8B-219A767117A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8125" y="1681163"/>
            <a:ext cx="7407275" cy="1366837"/>
          </a:xfrm>
        </p:spPr>
        <p:txBody>
          <a:bodyPr/>
          <a:lstStyle>
            <a:lvl1pPr>
              <a:defRPr sz="3200">
                <a:solidFill>
                  <a:srgbClr val="A7193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3052763"/>
            <a:ext cx="7407275" cy="490537"/>
          </a:xfrm>
        </p:spPr>
        <p:txBody>
          <a:bodyPr/>
          <a:lstStyle>
            <a:lvl1pPr>
              <a:defRPr sz="1600">
                <a:solidFill>
                  <a:srgbClr val="002D3D"/>
                </a:solidFill>
                <a:latin typeface="Verdana" pitchFamily="-80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5" y="1004888"/>
            <a:ext cx="2022475" cy="5133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5" y="1004888"/>
            <a:ext cx="5918200" cy="5133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9075" y="1763713"/>
            <a:ext cx="3636963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8438" y="1763713"/>
            <a:ext cx="36369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1004888"/>
            <a:ext cx="80724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9075" y="1763713"/>
            <a:ext cx="7426325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3946"/>
          </a:solidFill>
          <a:latin typeface="Verdana" pitchFamily="-80" charset="0"/>
          <a:ea typeface="ＭＳ Ｐゴシック" pitchFamily="1" charset="-128"/>
        </a:defRPr>
      </a:lvl9pPr>
    </p:titleStyle>
    <p:bodyStyle>
      <a:lvl1pPr algn="l" rtl="0" fontAlgn="base">
        <a:lnSpc>
          <a:spcPts val="24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39725" indent="-165100" algn="l" rtl="0" fontAlgn="base">
        <a:lnSpc>
          <a:spcPts val="2400"/>
        </a:lnSpc>
        <a:spcBef>
          <a:spcPct val="20000"/>
        </a:spcBef>
        <a:spcAft>
          <a:spcPct val="0"/>
        </a:spcAft>
        <a:buFont typeface="Times" pitchFamily="-80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lnSpc>
          <a:spcPts val="22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lnSpc>
          <a:spcPts val="22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lnSpc>
          <a:spcPts val="22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22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22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22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22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us.gov/research-projects/retrospective-review-agency-rul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ks.harvard.edu/fs/jaldy/Library/publication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8125" y="1371600"/>
            <a:ext cx="6950075" cy="1366837"/>
          </a:xfrm>
        </p:spPr>
        <p:txBody>
          <a:bodyPr/>
          <a:lstStyle/>
          <a:p>
            <a:r>
              <a:rPr lang="en-US" sz="2800" dirty="0" smtClean="0"/>
              <a:t>Learning from Experience: Employing Retrospective Review to Improve Regulatory Policy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3929063"/>
            <a:ext cx="7407275" cy="4905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Joseph E. Aldy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Harvard Kennedy School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Administrative Conference of the United States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Retrospective Review Workshop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May 13,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Research Design in Rule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446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Randomized Experiments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-- Lacko and Pappalardo 2010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Difference-in-Differences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-- Henderson 1996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-- Greenstone et al. 2006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Regression Discontinuity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-- Berry and Lee 2007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-- Bennear and Olmstead 2008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Additional quasi-experimental methods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Culture of Retrospective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446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Integrating retrospective review planning in the design of the rule can leverage – and inform – prospective review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Potential synergies in regulatory </a:t>
            </a:r>
            <a:r>
              <a:rPr lang="en-US" sz="2800" smtClean="0"/>
              <a:t>review and </a:t>
            </a:r>
            <a:r>
              <a:rPr lang="en-US" sz="2800" dirty="0" smtClean="0"/>
              <a:t>broader agency performance assessments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Evaluating the performance of regulatory policy provides the evidentiary basis for political and policy debates on regulations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7208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ACUS Plenary adopted recommendations in December 2014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hlinkClick r:id="rId3"/>
              </a:rPr>
              <a:t>www.acus.gov/research-projects/retrospective-review-agency-rules</a:t>
            </a:r>
            <a:r>
              <a:rPr lang="en-US" sz="18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Full working paper can be downloaded from my </a:t>
            </a:r>
            <a:r>
              <a:rPr lang="en-US" sz="1800" smtClean="0"/>
              <a:t>publications webpage </a:t>
            </a:r>
            <a:r>
              <a:rPr lang="en-US" sz="1800" smtClean="0">
                <a:hlinkClick r:id="rId4"/>
              </a:rPr>
              <a:t>http://www.hks.harvard.edu/fs/jaldy/Library/publications.html</a:t>
            </a:r>
            <a:r>
              <a:rPr lang="en-US" sz="1800" smtClean="0"/>
              <a:t> 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Obama Executive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75260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EO 13563: Improving Regulation and Regulatory Review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EO 13579: Regulation and Independent Regulatory Agencies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EO 13610: Identifying and Reducing Regulatory Burdens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Implementing Executive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75260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Agencies had 120 days to develop plans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May 2011: preliminary plans issued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Final plans issued August 2011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26 executive branch agency plans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580+ initiatives identified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Resource savings in tens of billions $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Time savings in tens of millions of hours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Focus on reducing burdens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Regular reporting every six months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Findings of Obama Retrospective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7208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Culture of retrospective review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Need for retrospective review guidance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Role of politics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Promoting multi-agency coordination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Challenge of counterfactual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610599" cy="609600"/>
          </a:xfrm>
        </p:spPr>
        <p:txBody>
          <a:bodyPr/>
          <a:lstStyle/>
          <a:p>
            <a:r>
              <a:rPr lang="en-US" dirty="0" smtClean="0"/>
              <a:t>Executive Branch Major Rules 2013-14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371600"/>
          <a:ext cx="7924801" cy="4902355"/>
        </p:xfrm>
        <a:graphic>
          <a:graphicData uri="http://schemas.openxmlformats.org/drawingml/2006/table">
            <a:tbl>
              <a:tblPr/>
              <a:tblGrid>
                <a:gridCol w="2051958"/>
                <a:gridCol w="849086"/>
                <a:gridCol w="1415143"/>
                <a:gridCol w="1551213"/>
                <a:gridCol w="2057401"/>
              </a:tblGrid>
              <a:tr h="488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Agency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Major Rules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Monetized Benefits </a:t>
                      </a:r>
                      <a:r>
                        <a:rPr lang="en-US" sz="1200" u="sng" dirty="0" smtClean="0"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 Costs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Result of Retrospective Review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Plan for Retrospective Review of Rule in the Future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U.S. Department of Agriculture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Department of Energy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Department of Health and Human Services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Department of Homeland Security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Department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of the Interior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Department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of Justice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Department of Labor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Department of Transportation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Environmental Protection Agency</a:t>
                      </a: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8*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Office of Personnel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Management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7" marR="64817" marT="40581" marB="4058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248400"/>
            <a:ext cx="294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* DOT and EPA issued one joint rule in 2013.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7208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Value of Retrospective Review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Integrating Retrospective Review into New Regulations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Prioritizing Regulations for Retrospective Analysis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Performing Retrospective Analysis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7208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Interagency Coordination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Promoting Outside Input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Retrospective Triage: </a:t>
            </a:r>
            <a:br>
              <a:rPr lang="en-US" dirty="0" smtClean="0"/>
            </a:br>
            <a:r>
              <a:rPr lang="en-US" dirty="0" smtClean="0"/>
              <a:t>Review vs.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9494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Regulatory look-back increases regulator responsibilities without new resources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Identify rules that merit detailed ex post analysis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In practice, less-intensive review focused on smaller rules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Rule changes focused on reporting burdens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685800"/>
            <a:ext cx="8072438" cy="609600"/>
          </a:xfrm>
        </p:spPr>
        <p:txBody>
          <a:bodyPr/>
          <a:lstStyle/>
          <a:p>
            <a:r>
              <a:rPr lang="en-US" dirty="0" smtClean="0"/>
              <a:t>Planning for Retrospective Analysis in New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075" y="1720850"/>
            <a:ext cx="7502525" cy="4375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Design rules such that implementation produces data for ex post analysis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-- benefits, costs, efficacy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-- compliance, administration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Provide opportunities for third party access to data for replication, extensions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Design implementation of rules to facilitate causal inference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dirt:Applications:Microsoft Office 2004:Templates:My Templates:Harvard.pot</Template>
  <TotalTime>27424</TotalTime>
  <Words>372</Words>
  <Application>Microsoft Office PowerPoint</Application>
  <PresentationFormat>On-screen Show (4:3)</PresentationFormat>
  <Paragraphs>186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Learning from Experience: Employing Retrospective Review to Improve Regulatory Policy</vt:lpstr>
      <vt:lpstr>Obama Executive Orders</vt:lpstr>
      <vt:lpstr>Implementing Executive Orders</vt:lpstr>
      <vt:lpstr>Findings of Obama Retrospective Review </vt:lpstr>
      <vt:lpstr>Executive Branch Major Rules 2013-14</vt:lpstr>
      <vt:lpstr>Recommendations</vt:lpstr>
      <vt:lpstr>Recommendations</vt:lpstr>
      <vt:lpstr>Retrospective Triage:  Review vs. Analysis</vt:lpstr>
      <vt:lpstr>Planning for Retrospective Analysis in New Rules</vt:lpstr>
      <vt:lpstr>Research Design in Rule Development</vt:lpstr>
      <vt:lpstr>Culture of Retrospective Review</vt:lpstr>
      <vt:lpstr>Further Reading</vt:lpstr>
    </vt:vector>
  </TitlesOfParts>
  <Company>Dirt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Taylor</dc:creator>
  <cp:lastModifiedBy>Reeve T. Bull</cp:lastModifiedBy>
  <cp:revision>567</cp:revision>
  <dcterms:created xsi:type="dcterms:W3CDTF">2008-04-22T15:10:24Z</dcterms:created>
  <dcterms:modified xsi:type="dcterms:W3CDTF">2015-05-20T15:59:27Z</dcterms:modified>
</cp:coreProperties>
</file>