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3" r:id="rId4"/>
    <p:sldId id="270" r:id="rId5"/>
    <p:sldId id="260" r:id="rId6"/>
    <p:sldId id="271" r:id="rId7"/>
    <p:sldId id="276" r:id="rId8"/>
    <p:sldId id="265" r:id="rId9"/>
    <p:sldId id="274" r:id="rId10"/>
    <p:sldId id="266" r:id="rId11"/>
    <p:sldId id="267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2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9654C-4BCF-460C-86EA-5EB6D1EE36AD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F9337-DF43-4010-97EA-592ED05E6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FA99-E783-4671-B040-FE69D13D7357}" type="datetime1">
              <a:rPr lang="en-US" smtClean="0"/>
              <a:t>5/20/2015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219B-3623-4510-9A92-C535C5DC7BD7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3425F-B785-4416-9059-BDF9711FE26C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A5C1-C1DA-447F-BAD5-39AEA70B6BF0}" type="datetime1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AC40-371D-49CA-98F5-E05089671492}" type="datetime1">
              <a:rPr lang="en-US" smtClean="0"/>
              <a:t>5/20/2015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787DCED-B358-4349-966E-66012E25209A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6D09-4B94-4924-9AE8-F3601039B2D3}" type="datetime1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7899-AA74-442C-B920-C43796DB56A5}" type="datetime1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59CA-09C5-4557-A57E-C89F9ED3A383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5A338-8564-4E3F-9025-A45208CEA728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39BE94-EF6A-4D2B-B615-90C077E08230}" type="datetime1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7BBFFF-F369-4B80-989B-B764D8E3A273}" type="datetime1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4CF61D-4713-4467-9CC4-CF690C96024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Neil Eisner</a:t>
            </a:r>
          </a:p>
          <a:p>
            <a:r>
              <a:rPr lang="en-US" dirty="0" smtClean="0"/>
              <a:t>Administrative Conference of the U.S.</a:t>
            </a:r>
          </a:p>
          <a:p>
            <a:r>
              <a:rPr lang="en-US" dirty="0" smtClean="0"/>
              <a:t>Retrospective Review Workshop</a:t>
            </a:r>
          </a:p>
          <a:p>
            <a:r>
              <a:rPr lang="en-US" dirty="0" smtClean="0"/>
              <a:t>May 13, 2015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Retrospective Review of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5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Data Needs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final rule, consider data needed to evaluate success</a:t>
            </a:r>
          </a:p>
          <a:p>
            <a:r>
              <a:rPr lang="en-US" dirty="0" smtClean="0"/>
              <a:t>Plan ahead so data available when review starts</a:t>
            </a:r>
            <a:endParaRPr lang="en-US" dirty="0"/>
          </a:p>
          <a:p>
            <a:r>
              <a:rPr lang="en-US" dirty="0" smtClean="0"/>
              <a:t>Keep organized data on such things as –</a:t>
            </a:r>
          </a:p>
          <a:p>
            <a:pPr lvl="1"/>
            <a:r>
              <a:rPr lang="en-US" dirty="0" smtClean="0"/>
              <a:t>Interpretation requests</a:t>
            </a:r>
          </a:p>
          <a:p>
            <a:pPr lvl="1"/>
            <a:r>
              <a:rPr lang="en-US" dirty="0" smtClean="0"/>
              <a:t>Adjudication/litigation problems</a:t>
            </a:r>
          </a:p>
          <a:p>
            <a:pPr lvl="1"/>
            <a:r>
              <a:rPr lang="en-US" dirty="0" smtClean="0"/>
              <a:t>Complaints</a:t>
            </a:r>
          </a:p>
          <a:p>
            <a:pPr lvl="1"/>
            <a:r>
              <a:rPr lang="en-US" dirty="0" smtClean="0"/>
              <a:t>Exemptions requested/granted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Different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programs vs. parts vs. sections vs. final rules</a:t>
            </a:r>
          </a:p>
          <a:p>
            <a:r>
              <a:rPr lang="en-US" dirty="0" smtClean="0"/>
              <a:t>Review special problems (e.g., small entity impacts, </a:t>
            </a:r>
            <a:r>
              <a:rPr lang="en-US" dirty="0" err="1" smtClean="0"/>
              <a:t>out-dated</a:t>
            </a:r>
            <a:r>
              <a:rPr lang="en-US" dirty="0" smtClean="0"/>
              <a:t> references, paperwork burdens)</a:t>
            </a:r>
          </a:p>
          <a:p>
            <a:r>
              <a:rPr lang="en-US" dirty="0" smtClean="0"/>
              <a:t>“Low hanging fruit” vs. “big deals”</a:t>
            </a:r>
          </a:p>
          <a:p>
            <a:r>
              <a:rPr lang="en-US" dirty="0" smtClean="0"/>
              <a:t>Consolidate changes that do not need NPRM (e.g., updated statutory references)</a:t>
            </a:r>
          </a:p>
          <a:p>
            <a:r>
              <a:rPr lang="en-US" dirty="0" smtClean="0"/>
              <a:t>Coordinate with other agencies (e.g., merge agency paperwork requirements covering same entities)</a:t>
            </a:r>
          </a:p>
          <a:p>
            <a:r>
              <a:rPr lang="en-US" dirty="0" smtClean="0"/>
              <a:t>Use automatic changes (e.g., fees adjusted via CPI)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Despite constraints, RRR is valuable</a:t>
            </a:r>
          </a:p>
          <a:p>
            <a:r>
              <a:rPr lang="en-US" dirty="0"/>
              <a:t>Agencies need to do the best they can</a:t>
            </a:r>
          </a:p>
          <a:p>
            <a:r>
              <a:rPr lang="en-US" dirty="0" smtClean="0"/>
              <a:t>Many best </a:t>
            </a:r>
            <a:r>
              <a:rPr lang="en-US" dirty="0"/>
              <a:t>practices to consider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5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 agencies recognize need for RRR </a:t>
            </a:r>
          </a:p>
          <a:p>
            <a:r>
              <a:rPr lang="en-US" dirty="0" smtClean="0"/>
              <a:t>RRR is not easy</a:t>
            </a:r>
          </a:p>
          <a:p>
            <a:r>
              <a:rPr lang="en-US" dirty="0" smtClean="0"/>
              <a:t>But there are many good practices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2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Informal, almost daily; e.g.,</a:t>
            </a:r>
          </a:p>
          <a:p>
            <a:pPr lvl="1"/>
            <a:r>
              <a:rPr lang="en-US" dirty="0" smtClean="0"/>
              <a:t>Accident or emission</a:t>
            </a:r>
          </a:p>
          <a:p>
            <a:pPr lvl="1"/>
            <a:r>
              <a:rPr lang="en-US" dirty="0" smtClean="0"/>
              <a:t>Interpretations or exemptions</a:t>
            </a:r>
          </a:p>
          <a:p>
            <a:pPr lvl="1"/>
            <a:r>
              <a:rPr lang="en-US" dirty="0" smtClean="0"/>
              <a:t>Enforcement or litigation</a:t>
            </a:r>
          </a:p>
          <a:p>
            <a:r>
              <a:rPr lang="en-US" dirty="0" smtClean="0"/>
              <a:t>Ad hoc or special; e.g., </a:t>
            </a:r>
            <a:r>
              <a:rPr lang="en-US" dirty="0" err="1" smtClean="0"/>
              <a:t>sunsetted</a:t>
            </a:r>
            <a:r>
              <a:rPr lang="en-US" dirty="0" smtClean="0"/>
              <a:t> rule</a:t>
            </a:r>
          </a:p>
          <a:p>
            <a:r>
              <a:rPr lang="en-US" dirty="0"/>
              <a:t>F</a:t>
            </a:r>
            <a:r>
              <a:rPr lang="en-US" dirty="0" smtClean="0"/>
              <a:t>ormal </a:t>
            </a:r>
            <a:r>
              <a:rPr lang="en-US" dirty="0"/>
              <a:t>programs </a:t>
            </a:r>
            <a:r>
              <a:rPr lang="en-US" dirty="0" smtClean="0"/>
              <a:t>with schedules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Conducting RRR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ompeting priorities; e.g.,</a:t>
            </a:r>
          </a:p>
          <a:p>
            <a:pPr lvl="1"/>
            <a:r>
              <a:rPr lang="en-US" dirty="0" smtClean="0"/>
              <a:t>Presidentially mandated RRR; often over </a:t>
            </a:r>
            <a:r>
              <a:rPr lang="en-US" dirty="0"/>
              <a:t>a relatively short </a:t>
            </a:r>
            <a:r>
              <a:rPr lang="en-US" dirty="0" smtClean="0"/>
              <a:t>period; may </a:t>
            </a:r>
            <a:r>
              <a:rPr lang="en-US" dirty="0"/>
              <a:t>achieve impressive results </a:t>
            </a:r>
            <a:r>
              <a:rPr lang="en-US" dirty="0" smtClean="0"/>
              <a:t>in </a:t>
            </a:r>
            <a:r>
              <a:rPr lang="en-US" dirty="0"/>
              <a:t>short </a:t>
            </a:r>
            <a:r>
              <a:rPr lang="en-US" dirty="0" smtClean="0"/>
              <a:t>period, but </a:t>
            </a:r>
            <a:r>
              <a:rPr lang="en-US" dirty="0"/>
              <a:t>usually does not </a:t>
            </a:r>
            <a:r>
              <a:rPr lang="en-US" dirty="0" smtClean="0"/>
              <a:t>permit thorough </a:t>
            </a:r>
            <a:r>
              <a:rPr lang="en-US" dirty="0"/>
              <a:t>research and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Congressionally mandated regulations,  often with short-term deadlines </a:t>
            </a:r>
          </a:p>
          <a:p>
            <a:r>
              <a:rPr lang="en-US" dirty="0" smtClean="0"/>
              <a:t>Lack of resources</a:t>
            </a:r>
            <a:endParaRPr lang="en-US" dirty="0"/>
          </a:p>
          <a:p>
            <a:r>
              <a:rPr lang="en-US" dirty="0" smtClean="0"/>
              <a:t>Failure to appreciate </a:t>
            </a:r>
            <a:r>
              <a:rPr lang="en-US" dirty="0"/>
              <a:t>time and </a:t>
            </a:r>
            <a:r>
              <a:rPr lang="en-US" dirty="0" smtClean="0"/>
              <a:t>resources for thorough review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2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RRR Not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always just a review of each final rule; e.g.,</a:t>
            </a:r>
          </a:p>
          <a:p>
            <a:pPr lvl="1"/>
            <a:r>
              <a:rPr lang="en-US" dirty="0" smtClean="0"/>
              <a:t>Some amend existing rules, perhaps many different parts of the CFR</a:t>
            </a:r>
          </a:p>
          <a:p>
            <a:pPr lvl="1"/>
            <a:r>
              <a:rPr lang="en-US" dirty="0" smtClean="0"/>
              <a:t>Some final rules may be amended multiple times before being reviewed</a:t>
            </a:r>
          </a:p>
          <a:p>
            <a:r>
              <a:rPr lang="en-US" dirty="0" smtClean="0"/>
              <a:t>New data and detailed analyses may </a:t>
            </a:r>
            <a:r>
              <a:rPr lang="en-US" dirty="0"/>
              <a:t>be </a:t>
            </a:r>
            <a:r>
              <a:rPr lang="en-US" dirty="0" smtClean="0"/>
              <a:t>needed (e.g., NHTSA: a </a:t>
            </a:r>
            <a:r>
              <a:rPr lang="en-US" dirty="0"/>
              <a:t>major statistical evaluation can use 1,000 - 2,000 hours of staff time, take 1-2 years to complete, and result </a:t>
            </a:r>
            <a:r>
              <a:rPr lang="en-US" dirty="0" smtClean="0"/>
              <a:t>in </a:t>
            </a:r>
            <a:r>
              <a:rPr lang="en-US" dirty="0"/>
              <a:t>75-100 page </a:t>
            </a:r>
            <a:r>
              <a:rPr lang="en-US" dirty="0" smtClean="0"/>
              <a:t>report)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Two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late 70’s</a:t>
            </a:r>
            <a:r>
              <a:rPr lang="en-US" dirty="0"/>
              <a:t>, FAA </a:t>
            </a:r>
            <a:r>
              <a:rPr lang="en-US" dirty="0" smtClean="0"/>
              <a:t>used subject matter approach </a:t>
            </a:r>
            <a:r>
              <a:rPr lang="en-US" dirty="0"/>
              <a:t>to </a:t>
            </a:r>
            <a:r>
              <a:rPr lang="en-US" dirty="0" smtClean="0"/>
              <a:t>review its 73 CFR Parts, with 1 or 2 </a:t>
            </a:r>
            <a:r>
              <a:rPr lang="en-US" dirty="0"/>
              <a:t>attorneys </a:t>
            </a:r>
            <a:r>
              <a:rPr lang="en-US" dirty="0" smtClean="0"/>
              <a:t>assigned as “first priority”; e.g.,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ircraft </a:t>
            </a:r>
            <a:r>
              <a:rPr lang="en-US" dirty="0"/>
              <a:t>certification </a:t>
            </a:r>
            <a:r>
              <a:rPr lang="en-US" dirty="0" smtClean="0"/>
              <a:t>regulations covered 11 CFR Parts </a:t>
            </a:r>
            <a:endParaRPr lang="en-US" dirty="0"/>
          </a:p>
          <a:p>
            <a:pPr lvl="1"/>
            <a:r>
              <a:rPr lang="en-US" dirty="0" smtClean="0"/>
              <a:t>Almost 2,000 public suggestions </a:t>
            </a:r>
            <a:r>
              <a:rPr lang="en-US" dirty="0"/>
              <a:t>received </a:t>
            </a:r>
            <a:endParaRPr lang="en-US" dirty="0" smtClean="0"/>
          </a:p>
          <a:p>
            <a:pPr lvl="1"/>
            <a:r>
              <a:rPr lang="en-US" dirty="0" smtClean="0"/>
              <a:t>Public </a:t>
            </a:r>
            <a:r>
              <a:rPr lang="en-US" dirty="0"/>
              <a:t>hearings and other steps </a:t>
            </a:r>
            <a:r>
              <a:rPr lang="en-US" dirty="0" smtClean="0"/>
              <a:t>used to discuss suggestions</a:t>
            </a:r>
          </a:p>
          <a:p>
            <a:pPr lvl="1"/>
            <a:r>
              <a:rPr lang="en-US" dirty="0" smtClean="0"/>
              <a:t>8 NPRMs, around </a:t>
            </a:r>
            <a:r>
              <a:rPr lang="en-US" dirty="0"/>
              <a:t>200 pages </a:t>
            </a:r>
            <a:r>
              <a:rPr lang="en-US" dirty="0" smtClean="0"/>
              <a:t>each, proposed </a:t>
            </a:r>
            <a:r>
              <a:rPr lang="en-US" dirty="0"/>
              <a:t>about 600 </a:t>
            </a:r>
            <a:r>
              <a:rPr lang="en-US" dirty="0" smtClean="0"/>
              <a:t>changes  </a:t>
            </a:r>
            <a:endParaRPr lang="en-US" dirty="0"/>
          </a:p>
          <a:p>
            <a:pPr lvl="1"/>
            <a:r>
              <a:rPr lang="en-US" dirty="0" smtClean="0"/>
              <a:t>9 </a:t>
            </a:r>
            <a:r>
              <a:rPr lang="en-US" dirty="0"/>
              <a:t>final </a:t>
            </a:r>
            <a:r>
              <a:rPr lang="en-US" dirty="0" smtClean="0"/>
              <a:t>rules, averaging </a:t>
            </a:r>
            <a:r>
              <a:rPr lang="en-US" dirty="0"/>
              <a:t>about 200 </a:t>
            </a:r>
            <a:r>
              <a:rPr lang="en-US" dirty="0" smtClean="0"/>
              <a:t>pages, adopted about </a:t>
            </a:r>
            <a:r>
              <a:rPr lang="en-US" dirty="0"/>
              <a:t>500 </a:t>
            </a:r>
            <a:r>
              <a:rPr lang="en-US" dirty="0" smtClean="0"/>
              <a:t>changes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ook </a:t>
            </a:r>
            <a:r>
              <a:rPr lang="en-US" dirty="0"/>
              <a:t>8 </a:t>
            </a:r>
            <a:r>
              <a:rPr lang="en-US" dirty="0" smtClean="0"/>
              <a:t>years; very </a:t>
            </a:r>
            <a:r>
              <a:rPr lang="en-US" dirty="0"/>
              <a:t>successful </a:t>
            </a:r>
            <a:r>
              <a:rPr lang="en-US" dirty="0" smtClean="0"/>
              <a:t>but </a:t>
            </a:r>
            <a:r>
              <a:rPr lang="en-US" dirty="0"/>
              <a:t>only a fraction </a:t>
            </a:r>
            <a:r>
              <a:rPr lang="en-US" dirty="0" smtClean="0"/>
              <a:t>of FAA’s rules  </a:t>
            </a:r>
          </a:p>
          <a:p>
            <a:pPr lvl="1"/>
            <a:r>
              <a:rPr lang="en-US" dirty="0" smtClean="0"/>
              <a:t>FAA </a:t>
            </a:r>
            <a:r>
              <a:rPr lang="en-US" dirty="0"/>
              <a:t>started </a:t>
            </a:r>
            <a:r>
              <a:rPr lang="en-US" dirty="0" smtClean="0"/>
              <a:t>others, but soon ran out of </a:t>
            </a:r>
            <a:r>
              <a:rPr lang="en-US" dirty="0"/>
              <a:t>“first priority” </a:t>
            </a:r>
            <a:r>
              <a:rPr lang="en-US" dirty="0" smtClean="0"/>
              <a:t>attorney</a:t>
            </a:r>
            <a:r>
              <a:rPr lang="en-US" dirty="0"/>
              <a:t>s</a:t>
            </a:r>
            <a:endParaRPr lang="en-US" dirty="0" smtClean="0"/>
          </a:p>
          <a:p>
            <a:r>
              <a:rPr lang="en-US" dirty="0" smtClean="0"/>
              <a:t>PHMSA predecessor created special RRR office, but eventually moved staff to higher priorities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3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Schedule all rules for review over set period</a:t>
            </a:r>
          </a:p>
          <a:p>
            <a:r>
              <a:rPr lang="en-US" dirty="0" smtClean="0"/>
              <a:t>Explain factors considered in identifying need for review and priorities</a:t>
            </a:r>
          </a:p>
          <a:p>
            <a:r>
              <a:rPr lang="en-US" dirty="0" smtClean="0"/>
              <a:t>Invite  public participation in plan development</a:t>
            </a:r>
          </a:p>
          <a:p>
            <a:r>
              <a:rPr lang="en-US" dirty="0" smtClean="0"/>
              <a:t>Advise public about --</a:t>
            </a:r>
          </a:p>
          <a:p>
            <a:pPr lvl="1"/>
            <a:r>
              <a:rPr lang="en-US" dirty="0" smtClean="0"/>
              <a:t>Other reviews and how schedule may be modified to address them</a:t>
            </a:r>
          </a:p>
          <a:p>
            <a:pPr lvl="1"/>
            <a:r>
              <a:rPr lang="en-US" dirty="0" smtClean="0"/>
              <a:t>How adapt to petitions for rulemaking</a:t>
            </a:r>
          </a:p>
          <a:p>
            <a:pPr lvl="1"/>
            <a:r>
              <a:rPr lang="en-US" dirty="0" smtClean="0"/>
              <a:t>Need to respond to statutory or judicial deadlines and other higher priorities</a:t>
            </a:r>
          </a:p>
          <a:p>
            <a:pPr lvl="1"/>
            <a:r>
              <a:rPr lang="en-US" dirty="0" smtClean="0"/>
              <a:t>Potential budgetary limitations</a:t>
            </a:r>
          </a:p>
          <a:p>
            <a:r>
              <a:rPr lang="en-US" dirty="0" smtClean="0"/>
              <a:t>Coordinate with other agency RRRs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5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senior level “buy-in” (e.g., with regular progress reviews)</a:t>
            </a:r>
          </a:p>
          <a:p>
            <a:r>
              <a:rPr lang="en-US" dirty="0" smtClean="0"/>
              <a:t>Consider advisory committee review of RRR plan</a:t>
            </a:r>
          </a:p>
          <a:p>
            <a:r>
              <a:rPr lang="en-US" dirty="0" smtClean="0"/>
              <a:t>Provide guidance on effective public participation</a:t>
            </a:r>
          </a:p>
          <a:p>
            <a:r>
              <a:rPr lang="en-US" dirty="0"/>
              <a:t>Use web tools to ease </a:t>
            </a:r>
            <a:r>
              <a:rPr lang="en-US" dirty="0" smtClean="0"/>
              <a:t>public participation (e.g., submissions and public meetings)</a:t>
            </a:r>
          </a:p>
          <a:p>
            <a:r>
              <a:rPr lang="en-US" dirty="0" smtClean="0"/>
              <a:t>Identify rule development problems affecting multiple rules (e.g., poor drafting or analysis)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F61D-4713-4467-9CC4-CF690C9602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2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506</TotalTime>
  <Words>600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Retrospective Review of Rules</vt:lpstr>
      <vt:lpstr> Important Points</vt:lpstr>
      <vt:lpstr>Types of RRR</vt:lpstr>
      <vt:lpstr>Problems Conducting RRR</vt:lpstr>
      <vt:lpstr>RRR Not Easy</vt:lpstr>
      <vt:lpstr>Examples of Two Approaches</vt:lpstr>
      <vt:lpstr>Best Practices</vt:lpstr>
      <vt:lpstr>Formal Plan</vt:lpstr>
      <vt:lpstr>General</vt:lpstr>
      <vt:lpstr>Consider Data Needs </vt:lpstr>
      <vt:lpstr>Consider Different Approaches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Retrospective Review of Rules</dc:title>
  <dc:creator>Neil Eisner</dc:creator>
  <cp:lastModifiedBy>Reeve T. Bull</cp:lastModifiedBy>
  <cp:revision>32</cp:revision>
  <dcterms:created xsi:type="dcterms:W3CDTF">2015-04-29T21:48:59Z</dcterms:created>
  <dcterms:modified xsi:type="dcterms:W3CDTF">2015-05-20T15:58:38Z</dcterms:modified>
</cp:coreProperties>
</file>